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82" r:id="rId3"/>
    <p:sldId id="258" r:id="rId4"/>
    <p:sldId id="259" r:id="rId5"/>
    <p:sldId id="261" r:id="rId6"/>
    <p:sldId id="274" r:id="rId7"/>
    <p:sldId id="262" r:id="rId8"/>
    <p:sldId id="278" r:id="rId9"/>
    <p:sldId id="276" r:id="rId10"/>
    <p:sldId id="277" r:id="rId11"/>
    <p:sldId id="281" r:id="rId12"/>
    <p:sldId id="280" r:id="rId13"/>
    <p:sldId id="279" r:id="rId14"/>
    <p:sldId id="267" r:id="rId15"/>
    <p:sldId id="260" r:id="rId16"/>
  </p:sldIdLst>
  <p:sldSz cx="24382413" cy="13716000"/>
  <p:notesSz cx="6669088" cy="9928225"/>
  <p:defaultTextStyle>
    <a:defPPr>
      <a:defRPr lang="sr-Latn-R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80465" autoAdjust="0"/>
  </p:normalViewPr>
  <p:slideViewPr>
    <p:cSldViewPr snapToGrid="0" snapToObjects="1">
      <p:cViewPr varScale="1">
        <p:scale>
          <a:sx n="47" d="100"/>
          <a:sy n="47" d="100"/>
        </p:scale>
        <p:origin x="11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3052B-E9E8-484D-A3F4-0BF8AD4F93DE}" type="datetimeFigureOut">
              <a:rPr lang="hr-HR" smtClean="0"/>
              <a:t>16.5.2018.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1425"/>
            <a:ext cx="59515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1B0D-92DE-43A2-851C-7204AD053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387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1B0D-92DE-43A2-851C-7204AD05331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462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1B0D-92DE-43A2-851C-7204AD05331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9980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Uvoz</a:t>
            </a:r>
            <a:r>
              <a:rPr lang="hr-HR" baseline="0" dirty="0" smtClean="0"/>
              <a:t> 01: Rumunjska, Mađarska, Nizozemska, Slovačka, Danska</a:t>
            </a:r>
          </a:p>
          <a:p>
            <a:r>
              <a:rPr lang="hr-HR" dirty="0" smtClean="0"/>
              <a:t>Uvoz 02: Nizozemska,</a:t>
            </a:r>
            <a:r>
              <a:rPr lang="hr-HR" baseline="0" dirty="0" smtClean="0"/>
              <a:t> Njemačka, Poljska, Španjolska, Mađarska</a:t>
            </a:r>
          </a:p>
          <a:p>
            <a:r>
              <a:rPr lang="hr-HR" baseline="0" dirty="0" smtClean="0"/>
              <a:t>Uvoz 16, bez ribljih prerađevina (mesne prerađevine uvoz 67%): Slovenija, Italija, Njemačka, Mađarska, Austrija</a:t>
            </a:r>
          </a:p>
          <a:p>
            <a:endParaRPr lang="hr-HR" baseline="0" dirty="0" smtClean="0"/>
          </a:p>
          <a:p>
            <a:r>
              <a:rPr lang="hr-HR" dirty="0" smtClean="0"/>
              <a:t>Izvoz</a:t>
            </a:r>
            <a:r>
              <a:rPr lang="hr-HR" baseline="0" dirty="0" smtClean="0"/>
              <a:t> 01: Mađarska, Italija, Srbija, Libanon, Slovenija</a:t>
            </a:r>
          </a:p>
          <a:p>
            <a:r>
              <a:rPr lang="hr-HR" dirty="0" smtClean="0"/>
              <a:t>Izvoz 02: Slovenija, Italija, Bosna, Austrija, Makedonija</a:t>
            </a:r>
            <a:endParaRPr lang="hr-HR" baseline="0" dirty="0" smtClean="0"/>
          </a:p>
          <a:p>
            <a:r>
              <a:rPr lang="hr-HR" baseline="0" dirty="0" smtClean="0"/>
              <a:t>Izvoz 16, bez ribljih prerađevina (mesne prerađevine uvoz 67%): Slovenija, Austrija, Bosna, Srbija, UK</a:t>
            </a:r>
          </a:p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1B0D-92DE-43A2-851C-7204AD05331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0611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1B0D-92DE-43A2-851C-7204AD05331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752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1B0D-92DE-43A2-851C-7204AD05331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0645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1B0D-92DE-43A2-851C-7204AD05331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3409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27D7C1-F143-49AC-A14C-E89C93464366}" type="slidenum">
              <a:rPr lang="en-US" altLang="sr-Latn-R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7898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1B0D-92DE-43A2-851C-7204AD05331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35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61033-427A-41C3-BD97-841F93BCB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5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61033-427A-41C3-BD97-841F93BCB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1B0D-92DE-43A2-851C-7204AD05331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3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1B0D-92DE-43A2-851C-7204AD05331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234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1B0D-92DE-43A2-851C-7204AD05331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9056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1B0D-92DE-43A2-851C-7204AD05331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933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1B0D-92DE-43A2-851C-7204AD05331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9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718DB0-36E9-904E-B592-D28E5D66B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E6582-6F4F-8D4F-A9F2-91D873CF6C16}"/>
              </a:ext>
            </a:extLst>
          </p:cNvPr>
          <p:cNvSpPr/>
          <p:nvPr userDrawn="1"/>
        </p:nvSpPr>
        <p:spPr>
          <a:xfrm>
            <a:off x="-1" y="10461580"/>
            <a:ext cx="2438241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SEKTOR ZA POLJOPRIVREDU, PREHRAMBENU INDUSTRIJU I ŠUMARSTVO</a:t>
            </a:r>
            <a:endParaRPr lang="en-GB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GB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AGRICULTURE, FOOD PROCESSING INDUSTRY AND FORESTRY SECTOR</a:t>
            </a:r>
          </a:p>
        </p:txBody>
      </p:sp>
    </p:spTree>
    <p:extLst>
      <p:ext uri="{BB962C8B-B14F-4D97-AF65-F5344CB8AC3E}">
        <p14:creationId xmlns:p14="http://schemas.microsoft.com/office/powerpoint/2010/main" val="5339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207" cy="138705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8152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813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107" y="1277937"/>
            <a:ext cx="21029831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988" y="3654425"/>
            <a:ext cx="21015435" cy="7812088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031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554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1277937"/>
            <a:ext cx="21029831" cy="20843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654424"/>
            <a:ext cx="10314903" cy="135572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302247"/>
            <a:ext cx="10314903" cy="61642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654424"/>
            <a:ext cx="10365701" cy="135572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302247"/>
            <a:ext cx="10365701" cy="61642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459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117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659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1277938"/>
            <a:ext cx="7863962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525" y="1277938"/>
            <a:ext cx="12343597" cy="9747250"/>
          </a:xfrm>
        </p:spPr>
        <p:txBody>
          <a:bodyPr/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800"/>
            </a:lvl4pPr>
            <a:lvl5pPr>
              <a:defRPr sz="38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3654426"/>
            <a:ext cx="7863962" cy="7812088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904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1277938"/>
            <a:ext cx="7863962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277938"/>
            <a:ext cx="12343597" cy="10444163"/>
          </a:xfrm>
        </p:spPr>
        <p:txBody>
          <a:bodyPr anchor="t">
            <a:normAutofit/>
          </a:bodyPr>
          <a:lstStyle>
            <a:lvl1pPr marL="0" indent="0">
              <a:buNone/>
              <a:defRPr sz="48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3654425"/>
            <a:ext cx="7863962" cy="7812088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849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(null)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817352-1EE8-0D4D-B6F1-55B62D4C0A8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777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1750292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CD44-7982-B548-83C6-63346C60C554}" type="slidenum">
              <a:rPr lang="sr-Latn-RS" smtClean="0"/>
              <a:t>‹#›</a:t>
            </a:fld>
            <a:endParaRPr lang="sr-Latn-R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496A5E-5532-5640-B96F-D7E6B791E400}"/>
              </a:ext>
            </a:extLst>
          </p:cNvPr>
          <p:cNvSpPr/>
          <p:nvPr userDrawn="1"/>
        </p:nvSpPr>
        <p:spPr>
          <a:xfrm>
            <a:off x="0" y="12892274"/>
            <a:ext cx="2438241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SEKTOR ZA POLJOPRIVREDU, PREHRAMBENU INDUSTRIJU I ŠUMARSTVO</a:t>
            </a:r>
            <a:endParaRPr lang="en-GB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GB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AGRICULTURE, FOOD PROCESSING INDUSTRY AND FORESTRY SECTOR</a:t>
            </a:r>
          </a:p>
        </p:txBody>
      </p:sp>
    </p:spTree>
    <p:extLst>
      <p:ext uri="{BB962C8B-B14F-4D97-AF65-F5344CB8AC3E}">
        <p14:creationId xmlns:p14="http://schemas.microsoft.com/office/powerpoint/2010/main" val="17608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1828709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3" userDrawn="1">
          <p15:clr>
            <a:srgbClr val="F26B43"/>
          </p15:clr>
        </p15:guide>
        <p15:guide id="2" pos="1057" userDrawn="1">
          <p15:clr>
            <a:srgbClr val="F26B43"/>
          </p15:clr>
        </p15:guide>
        <p15:guide id="3" pos="14325" userDrawn="1">
          <p15:clr>
            <a:srgbClr val="F26B43"/>
          </p15:clr>
        </p15:guide>
        <p15:guide id="4" orient="horz" pos="2302" userDrawn="1">
          <p15:clr>
            <a:srgbClr val="F26B43"/>
          </p15:clr>
        </p15:guide>
        <p15:guide id="5" orient="horz" pos="7382" userDrawn="1">
          <p15:clr>
            <a:srgbClr val="F26B43"/>
          </p15:clr>
        </p15:guide>
        <p15:guide id="6" orient="horz" pos="7223" userDrawn="1">
          <p15:clr>
            <a:srgbClr val="F26B43"/>
          </p15:clr>
        </p15:guide>
        <p15:guide id="7" orient="horz" pos="7881" userDrawn="1">
          <p15:clr>
            <a:srgbClr val="F26B43"/>
          </p15:clr>
        </p15:guide>
        <p15:guide id="8" orient="horz" pos="8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zjurisic@hgk.h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hyperlink" Target="http://www.hgk.h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21E3FF-41DE-2B45-AB2F-52CA6AB008EF}"/>
              </a:ext>
            </a:extLst>
          </p:cNvPr>
          <p:cNvSpPr txBox="1"/>
          <p:nvPr/>
        </p:nvSpPr>
        <p:spPr>
          <a:xfrm>
            <a:off x="0" y="11576650"/>
            <a:ext cx="2438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Importance of meat processing industry in Croatia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3E006-3A41-764D-A134-086237813FAA}"/>
              </a:ext>
            </a:extLst>
          </p:cNvPr>
          <p:cNvSpPr txBox="1"/>
          <p:nvPr/>
        </p:nvSpPr>
        <p:spPr>
          <a:xfrm>
            <a:off x="0" y="13157646"/>
            <a:ext cx="24382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Dubrovnik, May 17, 2018</a:t>
            </a:r>
            <a:endParaRPr lang="hr-HR" sz="2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 txBox="1">
            <a:spLocks/>
          </p:cNvSpPr>
          <p:nvPr/>
        </p:nvSpPr>
        <p:spPr>
          <a:xfrm>
            <a:off x="1825920" y="990363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Foreign trade in agriculture and food products 1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12" y="3470988"/>
            <a:ext cx="14341397" cy="862009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702529" y="5004822"/>
            <a:ext cx="7664337" cy="6068890"/>
          </a:xfrm>
        </p:spPr>
        <p:txBody>
          <a:bodyPr>
            <a:normAutofit fontScale="85000" lnSpcReduction="10000"/>
          </a:bodyPr>
          <a:lstStyle/>
          <a:p>
            <a:pPr marL="685800" indent="-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4000" dirty="0" smtClean="0"/>
              <a:t>Exports to: Slovenia, Italy, Bosnia Herzegovina, Germany, Serbia, Hungary, Austria, FYROM, Czech Republic, Montenegro</a:t>
            </a:r>
          </a:p>
          <a:p>
            <a:pPr marL="685800" indent="-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4000" dirty="0" smtClean="0"/>
              <a:t>Imports from: Germany, Italy, Hungary, Slovenia, Netherlands, Poland, Austria, Spain, Serbia, France</a:t>
            </a:r>
          </a:p>
        </p:txBody>
      </p:sp>
    </p:spTree>
    <p:extLst>
      <p:ext uri="{BB962C8B-B14F-4D97-AF65-F5344CB8AC3E}">
        <p14:creationId xmlns:p14="http://schemas.microsoft.com/office/powerpoint/2010/main" val="24825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 txBox="1">
            <a:spLocks/>
          </p:cNvSpPr>
          <p:nvPr/>
        </p:nvSpPr>
        <p:spPr>
          <a:xfrm>
            <a:off x="1825920" y="990363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Foreign trade in agriculture and food products </a:t>
            </a:r>
            <a:r>
              <a:rPr lang="hr-HR" dirty="0" smtClean="0"/>
              <a:t>2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16" y="5291192"/>
            <a:ext cx="7147245" cy="4891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955" y="5291191"/>
            <a:ext cx="8145645" cy="4891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3408" y="5291191"/>
            <a:ext cx="8145647" cy="48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 txBox="1">
            <a:spLocks/>
          </p:cNvSpPr>
          <p:nvPr/>
        </p:nvSpPr>
        <p:spPr>
          <a:xfrm>
            <a:off x="1825920" y="990363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Croatia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en-GB" dirty="0" smtClean="0"/>
              <a:t>EU, livestock population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716" y="2625988"/>
            <a:ext cx="12922238" cy="9762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73600" y="2225878"/>
            <a:ext cx="443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smtClean="0"/>
              <a:t>‘000 heads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4456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 txBox="1">
            <a:spLocks/>
          </p:cNvSpPr>
          <p:nvPr/>
        </p:nvSpPr>
        <p:spPr>
          <a:xfrm>
            <a:off x="1825920" y="990363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Croatia </a:t>
            </a:r>
            <a:r>
              <a:rPr lang="hr-HR" dirty="0" err="1" smtClean="0"/>
              <a:t>in</a:t>
            </a:r>
            <a:r>
              <a:rPr lang="hr-HR" dirty="0" smtClean="0"/>
              <a:t> EU, </a:t>
            </a:r>
            <a:r>
              <a:rPr lang="en-GB" dirty="0" smtClean="0"/>
              <a:t>production of meat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035" y="2595557"/>
            <a:ext cx="14325600" cy="9734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51491" y="2212506"/>
            <a:ext cx="427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‘000 tonnes of carcass weight </a:t>
            </a:r>
            <a:r>
              <a:rPr lang="en-GB" sz="2000" dirty="0" smtClean="0"/>
              <a:t>	</a:t>
            </a:r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533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170" y="2559989"/>
            <a:ext cx="12927330" cy="96707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 txBox="1">
            <a:spLocks/>
          </p:cNvSpPr>
          <p:nvPr/>
        </p:nvSpPr>
        <p:spPr>
          <a:xfrm>
            <a:off x="1825920" y="990363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HR products in EU quality schemes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48" y="4692861"/>
            <a:ext cx="22669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48" y="7866113"/>
            <a:ext cx="22669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3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606" y="2682877"/>
            <a:ext cx="16459200" cy="9070974"/>
          </a:xfrm>
        </p:spPr>
        <p:txBody>
          <a:bodyPr/>
          <a:lstStyle/>
          <a:p>
            <a:pPr algn="ctr">
              <a:defRPr/>
            </a:pPr>
            <a:r>
              <a:rPr lang="hr-HR" sz="9600" b="1" dirty="0"/>
              <a:t>THANK YOU FOR YOUR ATTENTION</a:t>
            </a:r>
          </a:p>
          <a:p>
            <a:pPr algn="ctr">
              <a:defRPr/>
            </a:pPr>
            <a:endParaRPr lang="hr-HR" sz="2000" b="1" dirty="0"/>
          </a:p>
          <a:p>
            <a:pPr algn="ctr">
              <a:defRPr/>
            </a:pPr>
            <a:r>
              <a:rPr lang="hr-HR" b="1" dirty="0" smtClean="0">
                <a:hlinkClick r:id="rId3"/>
              </a:rPr>
              <a:t>poljoprivreda@</a:t>
            </a:r>
            <a:r>
              <a:rPr lang="hr-HR" b="1" dirty="0" err="1" smtClean="0">
                <a:hlinkClick r:id="rId3"/>
              </a:rPr>
              <a:t>hgk.hr</a:t>
            </a:r>
            <a:endParaRPr lang="hr-HR" b="1" dirty="0" smtClean="0">
              <a:hlinkClick r:id="rId3"/>
            </a:endParaRPr>
          </a:p>
          <a:p>
            <a:pPr algn="ctr">
              <a:defRPr/>
            </a:pPr>
            <a:r>
              <a:rPr lang="hr-HR" b="1" dirty="0" err="1" smtClean="0">
                <a:hlinkClick r:id="rId3"/>
              </a:rPr>
              <a:t>zjurisic</a:t>
            </a:r>
            <a:r>
              <a:rPr lang="hr-HR" b="1" dirty="0" smtClean="0">
                <a:hlinkClick r:id="rId3"/>
              </a:rPr>
              <a:t>@</a:t>
            </a:r>
            <a:r>
              <a:rPr lang="hr-HR" b="1" dirty="0" err="1" smtClean="0">
                <a:hlinkClick r:id="rId3"/>
              </a:rPr>
              <a:t>hgk.hr</a:t>
            </a:r>
            <a:endParaRPr lang="hr-HR" b="1" dirty="0" smtClean="0"/>
          </a:p>
          <a:p>
            <a:pPr algn="ctr">
              <a:defRPr/>
            </a:pPr>
            <a:r>
              <a:rPr lang="hr-HR" b="1" dirty="0" smtClean="0">
                <a:hlinkClick r:id="rId4"/>
              </a:rPr>
              <a:t>www.hgk.hr</a:t>
            </a:r>
            <a:endParaRPr lang="hr-HR" b="1" dirty="0" smtClean="0"/>
          </a:p>
          <a:p>
            <a:pPr algn="ctr">
              <a:defRPr/>
            </a:pPr>
            <a:r>
              <a:rPr lang="hr-HR" b="1" dirty="0" smtClean="0"/>
              <a:t>+385 1 </a:t>
            </a:r>
            <a:r>
              <a:rPr lang="hr-HR" b="1" dirty="0"/>
              <a:t>482 6066</a:t>
            </a:r>
            <a:endParaRPr lang="hr-HR" sz="9600" b="1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63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sr-Latn-R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590" y="8311955"/>
            <a:ext cx="5361664" cy="34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29"/>
          <p:cNvSpPr>
            <a:spLocks/>
          </p:cNvSpPr>
          <p:nvPr/>
        </p:nvSpPr>
        <p:spPr bwMode="auto">
          <a:xfrm>
            <a:off x="13527142" y="4629893"/>
            <a:ext cx="530463" cy="409493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defTabSz="1828343">
              <a:defRPr/>
            </a:pPr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60" name="Freeform 29"/>
          <p:cNvSpPr>
            <a:spLocks/>
          </p:cNvSpPr>
          <p:nvPr/>
        </p:nvSpPr>
        <p:spPr bwMode="auto">
          <a:xfrm>
            <a:off x="13527138" y="8625835"/>
            <a:ext cx="530463" cy="409493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defTabSz="1828343">
              <a:defRPr/>
            </a:pPr>
            <a:endParaRPr lang="en-US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88200" y="930156"/>
            <a:ext cx="11673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cs typeface="Calibri" panose="020F0502020204030204" pitchFamily="34" charset="0"/>
              </a:rPr>
              <a:t>Croatian Chamber of Economy</a:t>
            </a:r>
            <a:endParaRPr lang="en-GB" sz="5400" b="1" dirty="0">
              <a:cs typeface="Calibri" panose="020F050202020403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" b="5836"/>
          <a:stretch>
            <a:fillRect/>
          </a:stretch>
        </p:blipFill>
        <p:spPr>
          <a:xfrm>
            <a:off x="0" y="447"/>
            <a:ext cx="10526803" cy="11976056"/>
          </a:xfrm>
        </p:spPr>
      </p:pic>
      <p:sp>
        <p:nvSpPr>
          <p:cNvPr id="46" name="TextBox 45"/>
          <p:cNvSpPr txBox="1"/>
          <p:nvPr/>
        </p:nvSpPr>
        <p:spPr>
          <a:xfrm>
            <a:off x="11218201" y="4254606"/>
            <a:ext cx="5361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MORE THAN 110,000 MEMBER COMPANIES</a:t>
            </a:r>
            <a:endParaRPr lang="en-US" b="1" i="1" dirty="0">
              <a:solidFill>
                <a:schemeClr val="accent2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en-US" sz="1600" i="1" dirty="0">
                <a:solidFill>
                  <a:prstClr val="white"/>
                </a:solidFill>
                <a:latin typeface="Lato" pitchFamily="34" charset="0"/>
              </a:rPr>
              <a:t>(all about team member)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3078341" y="7168145"/>
            <a:ext cx="1662438" cy="1662438"/>
            <a:chOff x="2379077" y="2718471"/>
            <a:chExt cx="831273" cy="831273"/>
          </a:xfrm>
        </p:grpSpPr>
        <p:sp>
          <p:nvSpPr>
            <p:cNvPr id="51" name="Oval 50"/>
            <p:cNvSpPr/>
            <p:nvPr/>
          </p:nvSpPr>
          <p:spPr>
            <a:xfrm>
              <a:off x="2379077" y="2718471"/>
              <a:ext cx="831273" cy="831273"/>
            </a:xfrm>
            <a:prstGeom prst="ellipse">
              <a:avLst/>
            </a:prstGeom>
            <a:noFill/>
            <a:ln w="25400" cap="rnd" cmpd="sng" algn="ctr">
              <a:solidFill>
                <a:srgbClr val="990000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451212" y="2790606"/>
              <a:ext cx="687003" cy="687003"/>
            </a:xfrm>
            <a:prstGeom prst="ellipse">
              <a:avLst/>
            </a:prstGeom>
            <a:solidFill>
              <a:srgbClr val="C0392B"/>
            </a:solidFill>
            <a:ln w="25400" cap="flat" cmpd="sng" algn="ctr">
              <a:solidFill>
                <a:srgbClr val="99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17344288" y="10052337"/>
            <a:ext cx="0" cy="1817416"/>
          </a:xfrm>
          <a:prstGeom prst="line">
            <a:avLst/>
          </a:prstGeom>
          <a:noFill/>
          <a:ln w="28575" cap="flat" cmpd="sng" algn="ctr">
            <a:solidFill>
              <a:srgbClr val="95A5A6"/>
            </a:solidFill>
            <a:prstDash val="solid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 flipV="1">
            <a:off x="17316108" y="1779255"/>
            <a:ext cx="0" cy="1650431"/>
          </a:xfrm>
          <a:prstGeom prst="line">
            <a:avLst/>
          </a:prstGeom>
          <a:noFill/>
          <a:ln w="28575" cap="flat" cmpd="sng" algn="ctr">
            <a:solidFill>
              <a:srgbClr val="95A5A6"/>
            </a:solidFill>
            <a:prstDash val="solid"/>
          </a:ln>
          <a:effectLst/>
        </p:spPr>
      </p:cxnSp>
      <p:cxnSp>
        <p:nvCxnSpPr>
          <p:cNvPr id="62" name="Straight Connector 61"/>
          <p:cNvCxnSpPr>
            <a:stCxn id="83" idx="2"/>
          </p:cNvCxnSpPr>
          <p:nvPr/>
        </p:nvCxnSpPr>
        <p:spPr>
          <a:xfrm>
            <a:off x="17474721" y="9891369"/>
            <a:ext cx="2659153" cy="7046"/>
          </a:xfrm>
          <a:prstGeom prst="line">
            <a:avLst/>
          </a:prstGeom>
          <a:noFill/>
          <a:ln w="25400" cap="rnd" cmpd="sng" algn="ctr">
            <a:solidFill>
              <a:sysClr val="window" lastClr="FFFFFF"/>
            </a:solidFill>
            <a:prstDash val="sysDot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18544401" y="3372596"/>
            <a:ext cx="4978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4">
                    <a:lumMod val="75000"/>
                  </a:schemeClr>
                </a:solidFill>
                <a:cs typeface="Calibri" panose="020F0502020204030204" pitchFamily="34" charset="0"/>
              </a:rPr>
              <a:t>63 PROFESSIONAL ASSOCIATIONS</a:t>
            </a:r>
            <a:endParaRPr lang="en-US" b="1" i="1" dirty="0">
              <a:solidFill>
                <a:schemeClr val="accent4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986456" y="9093187"/>
            <a:ext cx="565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392B"/>
                </a:solidFill>
                <a:cs typeface="Calibri" panose="020F0502020204030204" pitchFamily="34" charset="0"/>
              </a:rPr>
              <a:t>20 COUNTY CHAMBERS</a:t>
            </a:r>
            <a:endParaRPr lang="en-US" b="1" i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0073928" y="5054220"/>
            <a:ext cx="1662438" cy="1662438"/>
            <a:chOff x="6000116" y="1869868"/>
            <a:chExt cx="831273" cy="831273"/>
          </a:xfrm>
        </p:grpSpPr>
        <p:sp>
          <p:nvSpPr>
            <p:cNvPr id="66" name="Oval 65"/>
            <p:cNvSpPr/>
            <p:nvPr/>
          </p:nvSpPr>
          <p:spPr>
            <a:xfrm>
              <a:off x="6000116" y="1869868"/>
              <a:ext cx="831273" cy="831273"/>
            </a:xfrm>
            <a:prstGeom prst="ellipse">
              <a:avLst/>
            </a:prstGeom>
            <a:noFill/>
            <a:ln w="25400" cap="rnd" cmpd="sng" algn="ctr">
              <a:solidFill>
                <a:schemeClr val="accent4">
                  <a:lumMod val="50000"/>
                </a:schemeClr>
              </a:solidFill>
              <a:prstDash val="sysDot"/>
            </a:ln>
            <a:effectLst/>
          </p:spPr>
          <p:txBody>
            <a:bodyPr rtlCol="0" anchor="ctr"/>
            <a:lstStyle/>
            <a:p>
              <a:pPr algn="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065335" y="1942906"/>
              <a:ext cx="687004" cy="687004"/>
            </a:xfrm>
            <a:prstGeom prst="ellipse">
              <a:avLst/>
            </a:prstGeom>
            <a:solidFill>
              <a:srgbClr val="F39C12"/>
            </a:solidFill>
            <a:ln w="25400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0042550" y="9275022"/>
            <a:ext cx="1662438" cy="1662438"/>
            <a:chOff x="3154371" y="2630664"/>
            <a:chExt cx="516155" cy="516155"/>
          </a:xfrm>
        </p:grpSpPr>
        <p:sp>
          <p:nvSpPr>
            <p:cNvPr id="69" name="Oval 68"/>
            <p:cNvSpPr/>
            <p:nvPr/>
          </p:nvSpPr>
          <p:spPr>
            <a:xfrm>
              <a:off x="3154371" y="2630664"/>
              <a:ext cx="516155" cy="516155"/>
            </a:xfrm>
            <a:prstGeom prst="ellipse">
              <a:avLst/>
            </a:prstGeom>
            <a:noFill/>
            <a:ln w="25400" cap="rnd" cmpd="sng" algn="ctr">
              <a:solidFill>
                <a:schemeClr val="accent6">
                  <a:lumMod val="90000"/>
                  <a:lumOff val="10000"/>
                </a:schemeClr>
              </a:solidFill>
              <a:prstDash val="sysDot"/>
            </a:ln>
            <a:effectLst/>
          </p:spPr>
          <p:txBody>
            <a:bodyPr rtlCol="0" anchor="ctr"/>
            <a:lstStyle/>
            <a:p>
              <a:pPr algn="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199161" y="2675454"/>
              <a:ext cx="426575" cy="426575"/>
            </a:xfrm>
            <a:prstGeom prst="ellipse">
              <a:avLst/>
            </a:prstGeom>
            <a:solidFill>
              <a:srgbClr val="2980B9"/>
            </a:solidFill>
            <a:ln w="25400" cap="rnd" cmpd="sng" algn="ctr">
              <a:solidFill>
                <a:schemeClr val="accent6">
                  <a:lumMod val="90000"/>
                  <a:lumOff val="10000"/>
                </a:schemeClr>
              </a:solidFill>
              <a:prstDash val="sysDot"/>
            </a:ln>
            <a:effectLst/>
          </p:spPr>
          <p:txBody>
            <a:bodyPr rtlCol="0" anchor="ctr"/>
            <a:lstStyle/>
            <a:p>
              <a:pPr algn="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7996044" y="7585053"/>
            <a:ext cx="5845131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2980B9"/>
                </a:solidFill>
                <a:cs typeface="Calibri" panose="020F0502020204030204" pitchFamily="34" charset="0"/>
              </a:rPr>
              <a:t>REPRESENTITIVE OFFICES ABROAD</a:t>
            </a:r>
            <a:endParaRPr lang="en-US" b="1" dirty="0">
              <a:solidFill>
                <a:srgbClr val="2980B9"/>
              </a:solidFill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600" i="1" dirty="0">
                <a:solidFill>
                  <a:prstClr val="white"/>
                </a:solidFill>
                <a:latin typeface="Lato" pitchFamily="34" charset="0"/>
              </a:rPr>
              <a:t>Easily change chart size</a:t>
            </a:r>
          </a:p>
        </p:txBody>
      </p:sp>
      <p:sp>
        <p:nvSpPr>
          <p:cNvPr id="72" name="Oval 71"/>
          <p:cNvSpPr/>
          <p:nvPr/>
        </p:nvSpPr>
        <p:spPr>
          <a:xfrm>
            <a:off x="17185677" y="5716336"/>
            <a:ext cx="260863" cy="260863"/>
          </a:xfrm>
          <a:prstGeom prst="ellipse">
            <a:avLst/>
          </a:prstGeom>
          <a:solidFill>
            <a:srgbClr val="F39C1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Oval 72"/>
          <p:cNvSpPr/>
          <p:nvPr/>
        </p:nvSpPr>
        <p:spPr>
          <a:xfrm flipH="1">
            <a:off x="17213857" y="3440277"/>
            <a:ext cx="260863" cy="2608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Oval 77"/>
          <p:cNvSpPr/>
          <p:nvPr/>
        </p:nvSpPr>
        <p:spPr>
          <a:xfrm flipH="1">
            <a:off x="17213857" y="7729177"/>
            <a:ext cx="260863" cy="260863"/>
          </a:xfrm>
          <a:prstGeom prst="ellipse">
            <a:avLst/>
          </a:prstGeom>
          <a:solidFill>
            <a:srgbClr val="C039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 flipH="1">
            <a:off x="17213857" y="9760937"/>
            <a:ext cx="260863" cy="260863"/>
          </a:xfrm>
          <a:prstGeom prst="ellipse">
            <a:avLst/>
          </a:prstGeom>
          <a:solidFill>
            <a:srgbClr val="2980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17316108" y="3725932"/>
            <a:ext cx="0" cy="1916751"/>
          </a:xfrm>
          <a:prstGeom prst="line">
            <a:avLst/>
          </a:prstGeom>
          <a:noFill/>
          <a:ln w="28575" cap="flat" cmpd="sng" algn="ctr">
            <a:solidFill>
              <a:srgbClr val="95A5A6"/>
            </a:solidFill>
            <a:prstDash val="solid"/>
          </a:ln>
          <a:effectLst/>
        </p:spPr>
      </p:cxnSp>
      <p:cxnSp>
        <p:nvCxnSpPr>
          <p:cNvPr id="93" name="Straight Connector 92"/>
          <p:cNvCxnSpPr>
            <a:stCxn id="72" idx="4"/>
          </p:cNvCxnSpPr>
          <p:nvPr/>
        </p:nvCxnSpPr>
        <p:spPr>
          <a:xfrm>
            <a:off x="17316109" y="5977199"/>
            <a:ext cx="28180" cy="1751978"/>
          </a:xfrm>
          <a:prstGeom prst="line">
            <a:avLst/>
          </a:prstGeom>
          <a:noFill/>
          <a:ln w="28575" cap="flat" cmpd="sng" algn="ctr">
            <a:solidFill>
              <a:srgbClr val="95A5A6"/>
            </a:solidFill>
            <a:prstDash val="solid"/>
          </a:ln>
          <a:effectLst/>
        </p:spPr>
      </p:cxnSp>
      <p:cxnSp>
        <p:nvCxnSpPr>
          <p:cNvPr id="94" name="Straight Connector 93"/>
          <p:cNvCxnSpPr>
            <a:endCxn id="83" idx="0"/>
          </p:cNvCxnSpPr>
          <p:nvPr/>
        </p:nvCxnSpPr>
        <p:spPr>
          <a:xfrm>
            <a:off x="17344288" y="7994255"/>
            <a:ext cx="0" cy="1766683"/>
          </a:xfrm>
          <a:prstGeom prst="line">
            <a:avLst/>
          </a:prstGeom>
          <a:noFill/>
          <a:ln w="28575" cap="flat" cmpd="sng" algn="ctr">
            <a:solidFill>
              <a:srgbClr val="95A5A6"/>
            </a:solidFill>
            <a:prstDash val="solid"/>
          </a:ln>
          <a:effectLst/>
        </p:spPr>
      </p:cxnSp>
      <p:grpSp>
        <p:nvGrpSpPr>
          <p:cNvPr id="143" name="Group 142"/>
          <p:cNvGrpSpPr/>
          <p:nvPr/>
        </p:nvGrpSpPr>
        <p:grpSpPr>
          <a:xfrm>
            <a:off x="13104327" y="2443502"/>
            <a:ext cx="1662438" cy="1662438"/>
            <a:chOff x="2379077" y="2718471"/>
            <a:chExt cx="831273" cy="831273"/>
          </a:xfrm>
        </p:grpSpPr>
        <p:sp>
          <p:nvSpPr>
            <p:cNvPr id="144" name="Oval 143"/>
            <p:cNvSpPr/>
            <p:nvPr/>
          </p:nvSpPr>
          <p:spPr>
            <a:xfrm>
              <a:off x="2379077" y="2718471"/>
              <a:ext cx="831273" cy="831273"/>
            </a:xfrm>
            <a:prstGeom prst="ellipse">
              <a:avLst/>
            </a:prstGeom>
            <a:noFill/>
            <a:ln w="25400" cap="rnd" cmpd="sng" algn="ctr">
              <a:solidFill>
                <a:schemeClr val="accent2">
                  <a:lumMod val="50000"/>
                </a:schemeClr>
              </a:solidFill>
              <a:prstDash val="sysDot"/>
            </a:ln>
            <a:effectLst/>
          </p:spPr>
          <p:txBody>
            <a:bodyPr rtlCol="0" anchor="ctr"/>
            <a:lstStyle/>
            <a:p>
              <a:pPr algn="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2451212" y="2790606"/>
              <a:ext cx="687003" cy="68700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6" name="Freeform 121"/>
          <p:cNvSpPr>
            <a:spLocks noChangeArrowheads="1"/>
          </p:cNvSpPr>
          <p:nvPr/>
        </p:nvSpPr>
        <p:spPr bwMode="auto">
          <a:xfrm>
            <a:off x="20514475" y="9760937"/>
            <a:ext cx="781347" cy="706790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r-HR" sz="7200"/>
          </a:p>
        </p:txBody>
      </p:sp>
      <p:sp>
        <p:nvSpPr>
          <p:cNvPr id="147" name="Freeform 74"/>
          <p:cNvSpPr>
            <a:spLocks noChangeArrowheads="1"/>
          </p:cNvSpPr>
          <p:nvPr/>
        </p:nvSpPr>
        <p:spPr bwMode="auto">
          <a:xfrm>
            <a:off x="13501640" y="7686379"/>
            <a:ext cx="869569" cy="607322"/>
          </a:xfrm>
          <a:custGeom>
            <a:avLst/>
            <a:gdLst>
              <a:gd name="T0" fmla="*/ 203452 w 461"/>
              <a:gd name="T1" fmla="*/ 95902 h 409"/>
              <a:gd name="T2" fmla="*/ 203452 w 461"/>
              <a:gd name="T3" fmla="*/ 95902 h 409"/>
              <a:gd name="T4" fmla="*/ 111425 w 461"/>
              <a:gd name="T5" fmla="*/ 7654 h 409"/>
              <a:gd name="T6" fmla="*/ 95636 w 461"/>
              <a:gd name="T7" fmla="*/ 7654 h 409"/>
              <a:gd name="T8" fmla="*/ 4060 w 461"/>
              <a:gd name="T9" fmla="*/ 95902 h 409"/>
              <a:gd name="T10" fmla="*/ 8120 w 461"/>
              <a:gd name="T11" fmla="*/ 103556 h 409"/>
              <a:gd name="T12" fmla="*/ 27969 w 461"/>
              <a:gd name="T13" fmla="*/ 103556 h 409"/>
              <a:gd name="T14" fmla="*/ 27969 w 461"/>
              <a:gd name="T15" fmla="*/ 175595 h 409"/>
              <a:gd name="T16" fmla="*/ 35638 w 461"/>
              <a:gd name="T17" fmla="*/ 183700 h 409"/>
              <a:gd name="T18" fmla="*/ 79847 w 461"/>
              <a:gd name="T19" fmla="*/ 183700 h 409"/>
              <a:gd name="T20" fmla="*/ 79847 w 461"/>
              <a:gd name="T21" fmla="*/ 111661 h 409"/>
              <a:gd name="T22" fmla="*/ 127665 w 461"/>
              <a:gd name="T23" fmla="*/ 111661 h 409"/>
              <a:gd name="T24" fmla="*/ 127665 w 461"/>
              <a:gd name="T25" fmla="*/ 183700 h 409"/>
              <a:gd name="T26" fmla="*/ 171874 w 461"/>
              <a:gd name="T27" fmla="*/ 183700 h 409"/>
              <a:gd name="T28" fmla="*/ 179543 w 461"/>
              <a:gd name="T29" fmla="*/ 175595 h 409"/>
              <a:gd name="T30" fmla="*/ 179543 w 461"/>
              <a:gd name="T31" fmla="*/ 103556 h 409"/>
              <a:gd name="T32" fmla="*/ 199843 w 461"/>
              <a:gd name="T33" fmla="*/ 103556 h 409"/>
              <a:gd name="T34" fmla="*/ 203452 w 461"/>
              <a:gd name="T35" fmla="*/ 95902 h 4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68576" tIns="34288" rIns="68576" bIns="34288" anchor="ctr"/>
          <a:lstStyle/>
          <a:p>
            <a:endParaRPr lang="hr-HR" sz="7200"/>
          </a:p>
        </p:txBody>
      </p:sp>
      <p:sp>
        <p:nvSpPr>
          <p:cNvPr id="148" name="Freeform 66"/>
          <p:cNvSpPr>
            <a:spLocks noEditPoints="1"/>
          </p:cNvSpPr>
          <p:nvPr/>
        </p:nvSpPr>
        <p:spPr bwMode="auto">
          <a:xfrm>
            <a:off x="13553768" y="2988062"/>
            <a:ext cx="700564" cy="634391"/>
          </a:xfrm>
          <a:custGeom>
            <a:avLst/>
            <a:gdLst>
              <a:gd name="T0" fmla="*/ 44667 w 73"/>
              <a:gd name="T1" fmla="*/ 133841 h 68"/>
              <a:gd name="T2" fmla="*/ 27488 w 73"/>
              <a:gd name="T3" fmla="*/ 133841 h 68"/>
              <a:gd name="T4" fmla="*/ 0 w 73"/>
              <a:gd name="T5" fmla="*/ 113250 h 68"/>
              <a:gd name="T6" fmla="*/ 17180 w 73"/>
              <a:gd name="T7" fmla="*/ 65204 h 68"/>
              <a:gd name="T8" fmla="*/ 51539 w 73"/>
              <a:gd name="T9" fmla="*/ 75500 h 68"/>
              <a:gd name="T10" fmla="*/ 68719 w 73"/>
              <a:gd name="T11" fmla="*/ 72068 h 68"/>
              <a:gd name="T12" fmla="*/ 68719 w 73"/>
              <a:gd name="T13" fmla="*/ 82363 h 68"/>
              <a:gd name="T14" fmla="*/ 79027 w 73"/>
              <a:gd name="T15" fmla="*/ 116682 h 68"/>
              <a:gd name="T16" fmla="*/ 44667 w 73"/>
              <a:gd name="T17" fmla="*/ 133841 h 68"/>
              <a:gd name="T18" fmla="*/ 51539 w 73"/>
              <a:gd name="T19" fmla="*/ 65204 h 68"/>
              <a:gd name="T20" fmla="*/ 17180 w 73"/>
              <a:gd name="T21" fmla="*/ 30886 h 68"/>
              <a:gd name="T22" fmla="*/ 51539 w 73"/>
              <a:gd name="T23" fmla="*/ 0 h 68"/>
              <a:gd name="T24" fmla="*/ 85899 w 73"/>
              <a:gd name="T25" fmla="*/ 30886 h 68"/>
              <a:gd name="T26" fmla="*/ 51539 w 73"/>
              <a:gd name="T27" fmla="*/ 65204 h 68"/>
              <a:gd name="T28" fmla="*/ 182106 w 73"/>
              <a:gd name="T29" fmla="*/ 233363 h 68"/>
              <a:gd name="T30" fmla="*/ 68719 w 73"/>
              <a:gd name="T31" fmla="*/ 233363 h 68"/>
              <a:gd name="T32" fmla="*/ 34360 w 73"/>
              <a:gd name="T33" fmla="*/ 199045 h 68"/>
              <a:gd name="T34" fmla="*/ 79027 w 73"/>
              <a:gd name="T35" fmla="*/ 123545 h 68"/>
              <a:gd name="T36" fmla="*/ 127130 w 73"/>
              <a:gd name="T37" fmla="*/ 140704 h 68"/>
              <a:gd name="T38" fmla="*/ 171798 w 73"/>
              <a:gd name="T39" fmla="*/ 123545 h 68"/>
              <a:gd name="T40" fmla="*/ 219901 w 73"/>
              <a:gd name="T41" fmla="*/ 199045 h 68"/>
              <a:gd name="T42" fmla="*/ 182106 w 73"/>
              <a:gd name="T43" fmla="*/ 233363 h 68"/>
              <a:gd name="T44" fmla="*/ 127130 w 73"/>
              <a:gd name="T45" fmla="*/ 133841 h 68"/>
              <a:gd name="T46" fmla="*/ 75591 w 73"/>
              <a:gd name="T47" fmla="*/ 82363 h 68"/>
              <a:gd name="T48" fmla="*/ 127130 w 73"/>
              <a:gd name="T49" fmla="*/ 30886 h 68"/>
              <a:gd name="T50" fmla="*/ 175234 w 73"/>
              <a:gd name="T51" fmla="*/ 82363 h 68"/>
              <a:gd name="T52" fmla="*/ 127130 w 73"/>
              <a:gd name="T53" fmla="*/ 133841 h 68"/>
              <a:gd name="T54" fmla="*/ 202722 w 73"/>
              <a:gd name="T55" fmla="*/ 65204 h 68"/>
              <a:gd name="T56" fmla="*/ 168362 w 73"/>
              <a:gd name="T57" fmla="*/ 30886 h 68"/>
              <a:gd name="T58" fmla="*/ 202722 w 73"/>
              <a:gd name="T59" fmla="*/ 0 h 68"/>
              <a:gd name="T60" fmla="*/ 233645 w 73"/>
              <a:gd name="T61" fmla="*/ 30886 h 68"/>
              <a:gd name="T62" fmla="*/ 202722 w 73"/>
              <a:gd name="T63" fmla="*/ 65204 h 68"/>
              <a:gd name="T64" fmla="*/ 226773 w 73"/>
              <a:gd name="T65" fmla="*/ 133841 h 68"/>
              <a:gd name="T66" fmla="*/ 209593 w 73"/>
              <a:gd name="T67" fmla="*/ 133841 h 68"/>
              <a:gd name="T68" fmla="*/ 175234 w 73"/>
              <a:gd name="T69" fmla="*/ 116682 h 68"/>
              <a:gd name="T70" fmla="*/ 185542 w 73"/>
              <a:gd name="T71" fmla="*/ 82363 h 68"/>
              <a:gd name="T72" fmla="*/ 185542 w 73"/>
              <a:gd name="T73" fmla="*/ 72068 h 68"/>
              <a:gd name="T74" fmla="*/ 202722 w 73"/>
              <a:gd name="T75" fmla="*/ 75500 h 68"/>
              <a:gd name="T76" fmla="*/ 237081 w 73"/>
              <a:gd name="T77" fmla="*/ 65204 h 68"/>
              <a:gd name="T78" fmla="*/ 250825 w 73"/>
              <a:gd name="T79" fmla="*/ 113250 h 68"/>
              <a:gd name="T80" fmla="*/ 226773 w 73"/>
              <a:gd name="T81" fmla="*/ 133841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 sz="7200"/>
          </a:p>
        </p:txBody>
      </p:sp>
      <p:sp>
        <p:nvSpPr>
          <p:cNvPr id="149" name="Freeform 28"/>
          <p:cNvSpPr>
            <a:spLocks noEditPoints="1"/>
          </p:cNvSpPr>
          <p:nvPr/>
        </p:nvSpPr>
        <p:spPr bwMode="auto">
          <a:xfrm>
            <a:off x="20570519" y="5625322"/>
            <a:ext cx="696185" cy="520230"/>
          </a:xfrm>
          <a:custGeom>
            <a:avLst/>
            <a:gdLst>
              <a:gd name="T0" fmla="*/ 106504 w 67"/>
              <a:gd name="T1" fmla="*/ 172675 h 57"/>
              <a:gd name="T2" fmla="*/ 99633 w 67"/>
              <a:gd name="T3" fmla="*/ 183036 h 57"/>
              <a:gd name="T4" fmla="*/ 92762 w 67"/>
              <a:gd name="T5" fmla="*/ 179582 h 57"/>
              <a:gd name="T6" fmla="*/ 48099 w 67"/>
              <a:gd name="T7" fmla="*/ 134687 h 57"/>
              <a:gd name="T8" fmla="*/ 10307 w 67"/>
              <a:gd name="T9" fmla="*/ 134687 h 57"/>
              <a:gd name="T10" fmla="*/ 0 w 67"/>
              <a:gd name="T11" fmla="*/ 124326 h 57"/>
              <a:gd name="T12" fmla="*/ 0 w 67"/>
              <a:gd name="T13" fmla="*/ 72524 h 57"/>
              <a:gd name="T14" fmla="*/ 10307 w 67"/>
              <a:gd name="T15" fmla="*/ 62163 h 57"/>
              <a:gd name="T16" fmla="*/ 48099 w 67"/>
              <a:gd name="T17" fmla="*/ 62163 h 57"/>
              <a:gd name="T18" fmla="*/ 92762 w 67"/>
              <a:gd name="T19" fmla="*/ 17268 h 57"/>
              <a:gd name="T20" fmla="*/ 99633 w 67"/>
              <a:gd name="T21" fmla="*/ 13814 h 57"/>
              <a:gd name="T22" fmla="*/ 106504 w 67"/>
              <a:gd name="T23" fmla="*/ 20721 h 57"/>
              <a:gd name="T24" fmla="*/ 106504 w 67"/>
              <a:gd name="T25" fmla="*/ 172675 h 57"/>
              <a:gd name="T26" fmla="*/ 140861 w 67"/>
              <a:gd name="T27" fmla="*/ 131233 h 57"/>
              <a:gd name="T28" fmla="*/ 137425 w 67"/>
              <a:gd name="T29" fmla="*/ 131233 h 57"/>
              <a:gd name="T30" fmla="*/ 127118 w 67"/>
              <a:gd name="T31" fmla="*/ 120873 h 57"/>
              <a:gd name="T32" fmla="*/ 144296 w 67"/>
              <a:gd name="T33" fmla="*/ 96698 h 57"/>
              <a:gd name="T34" fmla="*/ 127118 w 67"/>
              <a:gd name="T35" fmla="*/ 72524 h 57"/>
              <a:gd name="T36" fmla="*/ 137425 w 67"/>
              <a:gd name="T37" fmla="*/ 65617 h 57"/>
              <a:gd name="T38" fmla="*/ 140861 w 67"/>
              <a:gd name="T39" fmla="*/ 65617 h 57"/>
              <a:gd name="T40" fmla="*/ 161474 w 67"/>
              <a:gd name="T41" fmla="*/ 96698 h 57"/>
              <a:gd name="T42" fmla="*/ 140861 w 67"/>
              <a:gd name="T43" fmla="*/ 131233 h 57"/>
              <a:gd name="T44" fmla="*/ 154603 w 67"/>
              <a:gd name="T45" fmla="*/ 162315 h 57"/>
              <a:gd name="T46" fmla="*/ 151168 w 67"/>
              <a:gd name="T47" fmla="*/ 162315 h 57"/>
              <a:gd name="T48" fmla="*/ 140861 w 67"/>
              <a:gd name="T49" fmla="*/ 155408 h 57"/>
              <a:gd name="T50" fmla="*/ 147732 w 67"/>
              <a:gd name="T51" fmla="*/ 145047 h 57"/>
              <a:gd name="T52" fmla="*/ 158039 w 67"/>
              <a:gd name="T53" fmla="*/ 141594 h 57"/>
              <a:gd name="T54" fmla="*/ 178653 w 67"/>
              <a:gd name="T55" fmla="*/ 96698 h 57"/>
              <a:gd name="T56" fmla="*/ 158039 w 67"/>
              <a:gd name="T57" fmla="*/ 55256 h 57"/>
              <a:gd name="T58" fmla="*/ 147732 w 67"/>
              <a:gd name="T59" fmla="*/ 48349 h 57"/>
              <a:gd name="T60" fmla="*/ 140861 w 67"/>
              <a:gd name="T61" fmla="*/ 41442 h 57"/>
              <a:gd name="T62" fmla="*/ 151168 w 67"/>
              <a:gd name="T63" fmla="*/ 31082 h 57"/>
              <a:gd name="T64" fmla="*/ 154603 w 67"/>
              <a:gd name="T65" fmla="*/ 31082 h 57"/>
              <a:gd name="T66" fmla="*/ 195831 w 67"/>
              <a:gd name="T67" fmla="*/ 96698 h 57"/>
              <a:gd name="T68" fmla="*/ 154603 w 67"/>
              <a:gd name="T69" fmla="*/ 162315 h 57"/>
              <a:gd name="T70" fmla="*/ 168346 w 67"/>
              <a:gd name="T71" fmla="*/ 196850 h 57"/>
              <a:gd name="T72" fmla="*/ 164910 w 67"/>
              <a:gd name="T73" fmla="*/ 196850 h 57"/>
              <a:gd name="T74" fmla="*/ 154603 w 67"/>
              <a:gd name="T75" fmla="*/ 186489 h 57"/>
              <a:gd name="T76" fmla="*/ 161474 w 67"/>
              <a:gd name="T77" fmla="*/ 179582 h 57"/>
              <a:gd name="T78" fmla="*/ 164910 w 67"/>
              <a:gd name="T79" fmla="*/ 176129 h 57"/>
              <a:gd name="T80" fmla="*/ 178653 w 67"/>
              <a:gd name="T81" fmla="*/ 169222 h 57"/>
              <a:gd name="T82" fmla="*/ 213009 w 67"/>
              <a:gd name="T83" fmla="*/ 96698 h 57"/>
              <a:gd name="T84" fmla="*/ 178653 w 67"/>
              <a:gd name="T85" fmla="*/ 27628 h 57"/>
              <a:gd name="T86" fmla="*/ 164910 w 67"/>
              <a:gd name="T87" fmla="*/ 20721 h 57"/>
              <a:gd name="T88" fmla="*/ 161474 w 67"/>
              <a:gd name="T89" fmla="*/ 17268 h 57"/>
              <a:gd name="T90" fmla="*/ 154603 w 67"/>
              <a:gd name="T91" fmla="*/ 6907 h 57"/>
              <a:gd name="T92" fmla="*/ 164910 w 67"/>
              <a:gd name="T93" fmla="*/ 0 h 57"/>
              <a:gd name="T94" fmla="*/ 168346 w 67"/>
              <a:gd name="T95" fmla="*/ 0 h 57"/>
              <a:gd name="T96" fmla="*/ 230187 w 67"/>
              <a:gd name="T97" fmla="*/ 96698 h 57"/>
              <a:gd name="T98" fmla="*/ 168346 w 67"/>
              <a:gd name="T99" fmla="*/ 196850 h 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7" h="57">
                <a:moveTo>
                  <a:pt x="31" y="50"/>
                </a:moveTo>
                <a:cubicBezTo>
                  <a:pt x="31" y="52"/>
                  <a:pt x="30" y="53"/>
                  <a:pt x="29" y="53"/>
                </a:cubicBezTo>
                <a:cubicBezTo>
                  <a:pt x="28" y="53"/>
                  <a:pt x="27" y="52"/>
                  <a:pt x="27" y="52"/>
                </a:cubicBezTo>
                <a:cubicBezTo>
                  <a:pt x="14" y="39"/>
                  <a:pt x="14" y="39"/>
                  <a:pt x="14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0" y="37"/>
                  <a:pt x="0" y="3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9"/>
                  <a:pt x="2" y="18"/>
                  <a:pt x="3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8" y="4"/>
                  <a:pt x="29" y="4"/>
                </a:cubicBezTo>
                <a:cubicBezTo>
                  <a:pt x="30" y="4"/>
                  <a:pt x="31" y="5"/>
                  <a:pt x="31" y="6"/>
                </a:cubicBezTo>
                <a:lnTo>
                  <a:pt x="31" y="50"/>
                </a:lnTo>
                <a:close/>
                <a:moveTo>
                  <a:pt x="41" y="38"/>
                </a:moveTo>
                <a:cubicBezTo>
                  <a:pt x="40" y="38"/>
                  <a:pt x="40" y="38"/>
                  <a:pt x="40" y="38"/>
                </a:cubicBezTo>
                <a:cubicBezTo>
                  <a:pt x="38" y="38"/>
                  <a:pt x="37" y="37"/>
                  <a:pt x="37" y="35"/>
                </a:cubicBezTo>
                <a:cubicBezTo>
                  <a:pt x="37" y="32"/>
                  <a:pt x="42" y="33"/>
                  <a:pt x="42" y="28"/>
                </a:cubicBezTo>
                <a:cubicBezTo>
                  <a:pt x="42" y="23"/>
                  <a:pt x="37" y="24"/>
                  <a:pt x="37" y="21"/>
                </a:cubicBezTo>
                <a:cubicBezTo>
                  <a:pt x="37" y="20"/>
                  <a:pt x="38" y="19"/>
                  <a:pt x="40" y="19"/>
                </a:cubicBezTo>
                <a:cubicBezTo>
                  <a:pt x="40" y="19"/>
                  <a:pt x="40" y="19"/>
                  <a:pt x="41" y="19"/>
                </a:cubicBezTo>
                <a:cubicBezTo>
                  <a:pt x="44" y="20"/>
                  <a:pt x="47" y="24"/>
                  <a:pt x="47" y="28"/>
                </a:cubicBezTo>
                <a:cubicBezTo>
                  <a:pt x="47" y="32"/>
                  <a:pt x="44" y="36"/>
                  <a:pt x="41" y="38"/>
                </a:cubicBezTo>
                <a:close/>
                <a:moveTo>
                  <a:pt x="45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2" y="47"/>
                  <a:pt x="41" y="46"/>
                  <a:pt x="41" y="45"/>
                </a:cubicBezTo>
                <a:cubicBezTo>
                  <a:pt x="41" y="44"/>
                  <a:pt x="42" y="43"/>
                  <a:pt x="43" y="42"/>
                </a:cubicBezTo>
                <a:cubicBezTo>
                  <a:pt x="44" y="42"/>
                  <a:pt x="45" y="41"/>
                  <a:pt x="46" y="41"/>
                </a:cubicBezTo>
                <a:cubicBezTo>
                  <a:pt x="50" y="38"/>
                  <a:pt x="52" y="33"/>
                  <a:pt x="52" y="28"/>
                </a:cubicBezTo>
                <a:cubicBezTo>
                  <a:pt x="52" y="23"/>
                  <a:pt x="50" y="19"/>
                  <a:pt x="46" y="16"/>
                </a:cubicBezTo>
                <a:cubicBezTo>
                  <a:pt x="45" y="15"/>
                  <a:pt x="44" y="15"/>
                  <a:pt x="43" y="14"/>
                </a:cubicBezTo>
                <a:cubicBezTo>
                  <a:pt x="42" y="14"/>
                  <a:pt x="41" y="13"/>
                  <a:pt x="41" y="12"/>
                </a:cubicBezTo>
                <a:cubicBezTo>
                  <a:pt x="41" y="10"/>
                  <a:pt x="42" y="9"/>
                  <a:pt x="44" y="9"/>
                </a:cubicBezTo>
                <a:cubicBezTo>
                  <a:pt x="44" y="9"/>
                  <a:pt x="44" y="9"/>
                  <a:pt x="45" y="9"/>
                </a:cubicBezTo>
                <a:cubicBezTo>
                  <a:pt x="52" y="13"/>
                  <a:pt x="57" y="20"/>
                  <a:pt x="57" y="28"/>
                </a:cubicBezTo>
                <a:cubicBezTo>
                  <a:pt x="57" y="36"/>
                  <a:pt x="52" y="44"/>
                  <a:pt x="45" y="47"/>
                </a:cubicBezTo>
                <a:close/>
                <a:moveTo>
                  <a:pt x="49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46" y="57"/>
                  <a:pt x="45" y="56"/>
                  <a:pt x="45" y="54"/>
                </a:cubicBezTo>
                <a:cubicBezTo>
                  <a:pt x="45" y="53"/>
                  <a:pt x="46" y="52"/>
                  <a:pt x="47" y="52"/>
                </a:cubicBezTo>
                <a:cubicBezTo>
                  <a:pt x="47" y="52"/>
                  <a:pt x="48" y="51"/>
                  <a:pt x="48" y="51"/>
                </a:cubicBezTo>
                <a:cubicBezTo>
                  <a:pt x="50" y="50"/>
                  <a:pt x="51" y="50"/>
                  <a:pt x="52" y="49"/>
                </a:cubicBezTo>
                <a:cubicBezTo>
                  <a:pt x="58" y="44"/>
                  <a:pt x="62" y="36"/>
                  <a:pt x="62" y="28"/>
                </a:cubicBezTo>
                <a:cubicBezTo>
                  <a:pt x="62" y="20"/>
                  <a:pt x="58" y="12"/>
                  <a:pt x="52" y="8"/>
                </a:cubicBezTo>
                <a:cubicBezTo>
                  <a:pt x="51" y="7"/>
                  <a:pt x="50" y="6"/>
                  <a:pt x="48" y="6"/>
                </a:cubicBezTo>
                <a:cubicBezTo>
                  <a:pt x="48" y="5"/>
                  <a:pt x="47" y="5"/>
                  <a:pt x="47" y="5"/>
                </a:cubicBezTo>
                <a:cubicBezTo>
                  <a:pt x="46" y="4"/>
                  <a:pt x="45" y="3"/>
                  <a:pt x="45" y="2"/>
                </a:cubicBezTo>
                <a:cubicBezTo>
                  <a:pt x="45" y="1"/>
                  <a:pt x="46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60" y="5"/>
                  <a:pt x="67" y="16"/>
                  <a:pt x="67" y="28"/>
                </a:cubicBezTo>
                <a:cubicBezTo>
                  <a:pt x="67" y="41"/>
                  <a:pt x="60" y="52"/>
                  <a:pt x="49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 sz="7200"/>
          </a:p>
        </p:txBody>
      </p:sp>
    </p:spTree>
    <p:extLst>
      <p:ext uri="{BB962C8B-B14F-4D97-AF65-F5344CB8AC3E}">
        <p14:creationId xmlns:p14="http://schemas.microsoft.com/office/powerpoint/2010/main" val="5521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1606" y="3539065"/>
            <a:ext cx="16459200" cy="864738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4000" dirty="0" smtClean="0"/>
              <a:t>Supporting the work of various producers’ associations (Wine sector, Fisheries sector, Beer sector, Wood-processing sector, Slaughtering and red meat processing industry, </a:t>
            </a:r>
            <a:r>
              <a:rPr lang="en-GB" sz="4000" i="1" dirty="0" smtClean="0"/>
              <a:t>Agricultural production and Food industry</a:t>
            </a:r>
            <a:r>
              <a:rPr lang="en-GB" sz="4000" dirty="0" smtClean="0"/>
              <a:t>):</a:t>
            </a:r>
          </a:p>
          <a:p>
            <a:pPr>
              <a:spcBef>
                <a:spcPts val="0"/>
              </a:spcBef>
            </a:pPr>
            <a:endParaRPr lang="en-GB" sz="40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4000" dirty="0" smtClean="0"/>
              <a:t>Participation in creation of national policies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4000" dirty="0" smtClean="0"/>
              <a:t>Participation in creation of EU policies through membership in EU/international associations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4000" dirty="0" smtClean="0"/>
              <a:t>Realisation of promotional activities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4000" dirty="0" smtClean="0"/>
              <a:t>Organisation of informative and educational activities	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920" y="990363"/>
            <a:ext cx="21029831" cy="2108388"/>
          </a:xfrm>
        </p:spPr>
        <p:txBody>
          <a:bodyPr>
            <a:normAutofit/>
          </a:bodyPr>
          <a:lstStyle/>
          <a:p>
            <a:r>
              <a:rPr lang="en-GB" dirty="0" smtClean="0"/>
              <a:t>Croatian Chamber of Economy</a:t>
            </a:r>
            <a:br>
              <a:rPr lang="en-GB" dirty="0" smtClean="0"/>
            </a:br>
            <a:r>
              <a:rPr lang="en-GB" dirty="0" smtClean="0"/>
              <a:t>Agriculture, Food Industry and Forestry Sector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2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1606" y="3496391"/>
            <a:ext cx="16459200" cy="6068890"/>
          </a:xfrm>
        </p:spPr>
        <p:txBody>
          <a:bodyPr>
            <a:normAutofit/>
          </a:bodyPr>
          <a:lstStyle/>
          <a:p>
            <a:pPr marL="685800" indent="-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4000" dirty="0"/>
              <a:t>Providing information on criteria and standards applicable in production, marketing and exports</a:t>
            </a:r>
          </a:p>
          <a:p>
            <a:pPr marL="685800" indent="-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4000" dirty="0"/>
              <a:t>Providing information on EU funds (EAFRD, EAGF, EMFF) and national agricultural support</a:t>
            </a:r>
          </a:p>
          <a:p>
            <a:pPr marL="685800" indent="-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4000" dirty="0"/>
              <a:t>Organisation of conferences, seminars</a:t>
            </a:r>
          </a:p>
          <a:p>
            <a:pPr marL="685800" indent="-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4000" dirty="0"/>
              <a:t>Collecting, processing and analysing statistical </a:t>
            </a:r>
            <a:r>
              <a:rPr lang="en-GB" sz="4000" dirty="0" smtClean="0"/>
              <a:t>data</a:t>
            </a:r>
            <a:endParaRPr lang="en-GB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89392" y="9682375"/>
            <a:ext cx="15803627" cy="2712832"/>
            <a:chOff x="4558358" y="8940347"/>
            <a:chExt cx="15803627" cy="27128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6884" y="9143886"/>
              <a:ext cx="4527636" cy="25092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37835" y="9155180"/>
              <a:ext cx="2724150" cy="228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3875" y="10613049"/>
              <a:ext cx="4987290" cy="1040130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358" y="8940347"/>
              <a:ext cx="2592288" cy="2526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646" y="9226851"/>
              <a:ext cx="1844444" cy="13495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59688" y="9226850"/>
              <a:ext cx="1948912" cy="1080120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920" y="990363"/>
            <a:ext cx="21029831" cy="2108388"/>
          </a:xfrm>
        </p:spPr>
        <p:txBody>
          <a:bodyPr>
            <a:normAutofit/>
          </a:bodyPr>
          <a:lstStyle/>
          <a:p>
            <a:r>
              <a:rPr lang="en-GB" dirty="0" smtClean="0"/>
              <a:t>Croatian Chamber of Economy</a:t>
            </a:r>
            <a:br>
              <a:rPr lang="en-GB" dirty="0" smtClean="0"/>
            </a:br>
            <a:r>
              <a:rPr lang="en-GB" dirty="0" smtClean="0"/>
              <a:t>Agriculture, Food Industry and Forestry Sector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7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352" y="2483402"/>
            <a:ext cx="14001750" cy="99298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 txBox="1">
            <a:spLocks/>
          </p:cNvSpPr>
          <p:nvPr/>
        </p:nvSpPr>
        <p:spPr>
          <a:xfrm>
            <a:off x="1825920" y="990363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Croatia, basic information</a:t>
            </a:r>
            <a:r>
              <a:rPr lang="hr-HR" dirty="0" smtClean="0"/>
              <a:t> 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4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 txBox="1">
            <a:spLocks/>
          </p:cNvSpPr>
          <p:nvPr/>
        </p:nvSpPr>
        <p:spPr>
          <a:xfrm>
            <a:off x="1825920" y="766843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Croatia, basic information</a:t>
            </a:r>
            <a:r>
              <a:rPr lang="hr-HR" dirty="0" smtClean="0"/>
              <a:t> 2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991" y="2031067"/>
            <a:ext cx="13430250" cy="10648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90720" y="1727200"/>
            <a:ext cx="3027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000" b="1" dirty="0" smtClean="0"/>
              <a:t>% </a:t>
            </a:r>
            <a:r>
              <a:rPr lang="hr-HR" sz="2000" b="1" dirty="0" err="1" smtClean="0"/>
              <a:t>of</a:t>
            </a:r>
            <a:r>
              <a:rPr lang="hr-HR" sz="2000" b="1" dirty="0" smtClean="0"/>
              <a:t> GVA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8135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 txBox="1">
            <a:spLocks/>
          </p:cNvSpPr>
          <p:nvPr/>
        </p:nvSpPr>
        <p:spPr>
          <a:xfrm>
            <a:off x="1825920" y="990363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Croatia in EU</a:t>
            </a:r>
            <a:r>
              <a:rPr lang="hr-HR" dirty="0" smtClean="0"/>
              <a:t>,</a:t>
            </a:r>
            <a:r>
              <a:rPr lang="en-GB" dirty="0" smtClean="0"/>
              <a:t> agriculture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272" y="2476698"/>
            <a:ext cx="18133126" cy="97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 txBox="1">
            <a:spLocks/>
          </p:cNvSpPr>
          <p:nvPr/>
        </p:nvSpPr>
        <p:spPr>
          <a:xfrm>
            <a:off x="1825920" y="990363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Croatian agriculture, </a:t>
            </a:r>
            <a:r>
              <a:rPr lang="hr-HR" dirty="0" smtClean="0"/>
              <a:t>output, 2017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385" y="3937519"/>
            <a:ext cx="21720900" cy="57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 txBox="1">
            <a:spLocks/>
          </p:cNvSpPr>
          <p:nvPr/>
        </p:nvSpPr>
        <p:spPr>
          <a:xfrm>
            <a:off x="1825920" y="990363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Croatian </a:t>
            </a:r>
            <a:r>
              <a:rPr lang="en-GB" dirty="0" smtClean="0"/>
              <a:t>Food processing industry</a:t>
            </a:r>
          </a:p>
          <a:p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815263"/>
          </a:xfrm>
        </p:spPr>
        <p:txBody>
          <a:bodyPr>
            <a:norm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/>
              <a:t>4,1% of total GVA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/>
              <a:t>5,8% of total employment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/>
              <a:t>13% in total imports and exports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 smtClean="0"/>
              <a:t>most important sectors: other food products (C108), milk and dairy products (C105), meat and meat products (C101); beverages (C110); bakery products (C107)</a:t>
            </a:r>
          </a:p>
        </p:txBody>
      </p:sp>
    </p:spTree>
    <p:extLst>
      <p:ext uri="{BB962C8B-B14F-4D97-AF65-F5344CB8AC3E}">
        <p14:creationId xmlns:p14="http://schemas.microsoft.com/office/powerpoint/2010/main" val="6435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437</Words>
  <Application>Microsoft Office PowerPoint</Application>
  <PresentationFormat>Custom</PresentationFormat>
  <Paragraphs>68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Lato</vt:lpstr>
      <vt:lpstr>Lato Light</vt:lpstr>
      <vt:lpstr>Office Theme</vt:lpstr>
      <vt:lpstr>PowerPoint Presentation</vt:lpstr>
      <vt:lpstr>PowerPoint Presentation</vt:lpstr>
      <vt:lpstr>Croatian Chamber of Economy Agriculture, Food Industry and Forestry Sector 1</vt:lpstr>
      <vt:lpstr>Croatian Chamber of Economy Agriculture, Food Industry and Forestry Sector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dsaSDdssadsad</dc:title>
  <dc:creator>Microsoft Office User</dc:creator>
  <cp:lastModifiedBy>Žaklina Jurišić</cp:lastModifiedBy>
  <cp:revision>70</cp:revision>
  <cp:lastPrinted>2018-05-16T11:45:58Z</cp:lastPrinted>
  <dcterms:created xsi:type="dcterms:W3CDTF">2018-04-24T11:36:54Z</dcterms:created>
  <dcterms:modified xsi:type="dcterms:W3CDTF">2018-05-16T15:06:50Z</dcterms:modified>
</cp:coreProperties>
</file>